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80" r:id="rId2"/>
  </p:sldMasterIdLst>
  <p:notesMasterIdLst>
    <p:notesMasterId r:id="rId24"/>
  </p:notesMasterIdLst>
  <p:sldIdLst>
    <p:sldId id="256" r:id="rId3"/>
    <p:sldId id="257" r:id="rId4"/>
    <p:sldId id="277" r:id="rId5"/>
    <p:sldId id="284" r:id="rId6"/>
    <p:sldId id="258" r:id="rId7"/>
    <p:sldId id="278" r:id="rId8"/>
    <p:sldId id="260" r:id="rId9"/>
    <p:sldId id="261" r:id="rId10"/>
    <p:sldId id="262" r:id="rId11"/>
    <p:sldId id="279" r:id="rId12"/>
    <p:sldId id="263" r:id="rId13"/>
    <p:sldId id="264" r:id="rId14"/>
    <p:sldId id="265" r:id="rId15"/>
    <p:sldId id="281" r:id="rId16"/>
    <p:sldId id="282" r:id="rId17"/>
    <p:sldId id="280" r:id="rId18"/>
    <p:sldId id="270" r:id="rId19"/>
    <p:sldId id="272" r:id="rId20"/>
    <p:sldId id="283" r:id="rId21"/>
    <p:sldId id="274" r:id="rId22"/>
    <p:sldId id="27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56"/>
    <p:restoredTop sz="50000"/>
  </p:normalViewPr>
  <p:slideViewPr>
    <p:cSldViewPr snapToGrid="0" snapToObjects="1">
      <p:cViewPr>
        <p:scale>
          <a:sx n="112" d="100"/>
          <a:sy n="112" d="100"/>
        </p:scale>
        <p:origin x="232" y="136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472" y="200"/>
      </p:cViewPr>
      <p:guideLst>
        <p:guide orient="horz" pos="2879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6062131-FC38-344D-89AD-9B4D9ABE09C4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A34AFFE0-B6F0-714A-AC1A-B95C7B2D625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7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7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835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3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78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2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96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0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A34AFFE0-B6F0-714A-AC1A-B95C7B2D6258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214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84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2774597" y="2363638"/>
            <a:ext cx="3571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i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Thank</a:t>
            </a:r>
            <a:r>
              <a:rPr kumimoji="1" lang="en-US" altLang="ko-KR" sz="5000" b="1" i="0" baseline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You!</a:t>
            </a:r>
            <a:endParaRPr kumimoji="1" lang="ko-KR" altLang="en-US" sz="5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6" name="텍스트 상자 25"/>
          <p:cNvSpPr txBox="1"/>
          <p:nvPr userDrawn="1"/>
        </p:nvSpPr>
        <p:spPr>
          <a:xfrm>
            <a:off x="6829004" y="338704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2</a:t>
            </a:r>
            <a:r>
              <a:rPr kumimoji="1" lang="ko-KR" altLang="en-US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조 </a:t>
            </a:r>
            <a:r>
              <a:rPr kumimoji="1" lang="en-US" altLang="ko-KR" sz="1800" b="1" i="0" dirty="0" err="1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ScanYou</a:t>
            </a:r>
            <a:r>
              <a:rPr kumimoji="1" lang="en-US" altLang="ko-KR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r>
              <a:rPr kumimoji="1" lang="ko-KR" altLang="en-US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김동호</a:t>
            </a:r>
            <a:endParaRPr kumimoji="1" lang="ko-KR" altLang="en-US" sz="18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56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userDrawn="1">
  <p:cSld name="10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251961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/>
                <a:ea typeface="Nanum Gothic ExtraBold"/>
                <a:cs typeface="Nanum Gothic ExtraBold"/>
              </a:defRPr>
            </a:lvl1pPr>
          </a:lstStyle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en-US" altLang="ko-KR"/>
              <a:t>1.1 3D Printing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8067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20" name="텍스트 상자 19"/>
          <p:cNvSpPr txBox="1"/>
          <p:nvPr userDrawn="1"/>
        </p:nvSpPr>
        <p:spPr>
          <a:xfrm>
            <a:off x="1874520" y="517235"/>
            <a:ext cx="264033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ko-KR" altLang="en-US" sz="2800" b="1" i="0">
                <a:latin typeface="Nanum Gothic ExtraBold"/>
                <a:ea typeface="Nanum Gothic ExtraBold"/>
                <a:cs typeface="Nanum Gothic ExtraBold"/>
              </a:rPr>
              <a:t>목차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 preserve="1" userDrawn="1">
  <p:cSld name="6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3617595" y="2360245"/>
            <a:ext cx="1931670" cy="84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i="0">
                <a:latin typeface="Nanum Gothic ExtraBold"/>
                <a:ea typeface="Nanum Gothic ExtraBold"/>
                <a:cs typeface="Nanum Gothic ExtraBold"/>
              </a:rPr>
              <a:t>Index</a:t>
            </a:r>
            <a:endParaRPr lang="ko-KR" altLang="en-US" sz="5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18" name="텍스트 상자 17"/>
          <p:cNvSpPr txBox="1"/>
          <p:nvPr userDrawn="1"/>
        </p:nvSpPr>
        <p:spPr>
          <a:xfrm>
            <a:off x="396765" y="3529600"/>
            <a:ext cx="56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i="0">
                <a:latin typeface="Nanum Gothic ExtraBold"/>
                <a:ea typeface="Nanum Gothic ExtraBold"/>
                <a:cs typeface="Nanum Gothic ExtraBold"/>
              </a:rPr>
              <a:t>01 </a:t>
            </a:r>
            <a:endParaRPr lang="ko-KR" altLang="en-US" sz="2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20" name="텍스트 상자 19"/>
          <p:cNvSpPr txBox="1"/>
          <p:nvPr userDrawn="1"/>
        </p:nvSpPr>
        <p:spPr>
          <a:xfrm>
            <a:off x="2537334" y="3529599"/>
            <a:ext cx="56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i="0">
                <a:latin typeface="Nanum Gothic ExtraBold"/>
                <a:ea typeface="Nanum Gothic ExtraBold"/>
                <a:cs typeface="Nanum Gothic ExtraBold"/>
              </a:rPr>
              <a:t>02 </a:t>
            </a:r>
            <a:endParaRPr lang="ko-KR" altLang="en-US" sz="2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21" name="텍스트 상자 20"/>
          <p:cNvSpPr txBox="1"/>
          <p:nvPr userDrawn="1"/>
        </p:nvSpPr>
        <p:spPr>
          <a:xfrm>
            <a:off x="4840243" y="3529599"/>
            <a:ext cx="56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i="0">
                <a:latin typeface="Nanum Gothic ExtraBold"/>
                <a:ea typeface="Nanum Gothic ExtraBold"/>
                <a:cs typeface="Nanum Gothic ExtraBold"/>
              </a:rPr>
              <a:t>03 </a:t>
            </a:r>
            <a:endParaRPr lang="ko-KR" altLang="en-US" sz="2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22" name="텍스트 상자 21"/>
          <p:cNvSpPr txBox="1"/>
          <p:nvPr userDrawn="1"/>
        </p:nvSpPr>
        <p:spPr>
          <a:xfrm>
            <a:off x="7143152" y="3529599"/>
            <a:ext cx="568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i="0">
                <a:latin typeface="Nanum Gothic ExtraBold"/>
                <a:ea typeface="Nanum Gothic ExtraBold"/>
                <a:cs typeface="Nanum Gothic ExtraBold"/>
              </a:rPr>
              <a:t>04 </a:t>
            </a:r>
            <a:endParaRPr lang="ko-KR" altLang="en-US" sz="2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96765" y="358902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2536281" y="3589918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4843157" y="358902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7151679" y="359098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3" hasCustomPrompt="1"/>
          </p:nvPr>
        </p:nvSpPr>
        <p:spPr>
          <a:xfrm>
            <a:off x="850679" y="3603239"/>
            <a:ext cx="1521468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/>
                <a:ea typeface="Nanum Gothic ExtraBold"/>
                <a:cs typeface="Nanum Gothic ExtraBold"/>
              </a:defRPr>
            </a:lvl2pPr>
          </a:lstStyle>
          <a:p>
            <a:pPr marL="685800" lvl="1" indent="-228600" algn="l" defTabSz="91440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ko-KR" altLang="en-US"/>
              <a:t>제목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1" name="텍스트 개체 틀 28"/>
          <p:cNvSpPr>
            <a:spLocks noGrp="1"/>
          </p:cNvSpPr>
          <p:nvPr>
            <p:ph type="body" sz="quarter" idx="14" hasCustomPrompt="1"/>
          </p:nvPr>
        </p:nvSpPr>
        <p:spPr>
          <a:xfrm>
            <a:off x="3028949" y="3598175"/>
            <a:ext cx="1477139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/>
                <a:ea typeface="Nanum Gothic ExtraBold"/>
                <a:cs typeface="Nanum Gothic ExtraBold"/>
              </a:defRPr>
            </a:lvl2pPr>
          </a:lstStyle>
          <a:p>
            <a:pPr marL="685800" lvl="1" indent="-228600" algn="l" defTabSz="91440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ko-KR" altLang="en-US"/>
              <a:t>제목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2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285677" y="3593244"/>
            <a:ext cx="1540719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/>
                <a:ea typeface="Nanum Gothic ExtraBold"/>
                <a:cs typeface="Nanum Gothic ExtraBold"/>
              </a:defRPr>
            </a:lvl2pPr>
          </a:lstStyle>
          <a:p>
            <a:pPr marL="685800" lvl="1" indent="-228600" algn="l" defTabSz="91440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ko-KR" altLang="en-US"/>
              <a:t>제목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3" name="텍스트 개체 틀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93980" y="3605230"/>
            <a:ext cx="1535326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/>
                <a:ea typeface="Nanum Gothic ExtraBold"/>
                <a:cs typeface="Nanum Gothic ExtraBold"/>
              </a:defRPr>
            </a:lvl2pPr>
          </a:lstStyle>
          <a:p>
            <a:pPr marL="685800" lvl="1" indent="-228600" algn="l" defTabSz="914400" eaLnBrk="1" latinLnBrk="1" hangingPunct="1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ko-KR" altLang="en-US"/>
              <a:t>제목</a:t>
            </a:r>
            <a:r>
              <a:rPr lang="en-US" altLang="ko-KR"/>
              <a:t>1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102228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/>
                <a:ea typeface="Nanum Gothic ExtraBold"/>
                <a:cs typeface="Nanum Gothic ExtraBold"/>
              </a:defRPr>
            </a:lvl1pPr>
          </a:lstStyle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en-US" altLang="ko-KR"/>
              <a:t>1.1 3D Printing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177666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/>
                <a:ea typeface="Nanum Gothic ExtraBold"/>
                <a:cs typeface="Nanum Gothic ExtraBold"/>
              </a:defRPr>
            </a:lvl1pPr>
          </a:lstStyle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en-US" altLang="ko-KR"/>
              <a:t>1.1 3D Printing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제목 슬라이드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251961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/>
                <a:ea typeface="Nanum Gothic ExtraBold"/>
                <a:cs typeface="Nanum Gothic ExtraBold"/>
              </a:defRPr>
            </a:lvl1pPr>
          </a:lstStyle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en-US" altLang="ko-KR"/>
              <a:t>1.1 3D Printing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제목 슬라이드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323970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/>
                <a:ea typeface="Nanum Gothic ExtraBold"/>
                <a:cs typeface="Nanum Gothic ExtraBold"/>
              </a:defRPr>
            </a:lvl1pPr>
          </a:lstStyle>
          <a:p>
            <a:pPr marL="228600" lvl="0" indent="-228600" algn="l" defTabSz="914400" eaLnBrk="1" latinLnBrk="1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Tx/>
              <a:buFont typeface="Arial"/>
              <a:buNone/>
              <a:defRPr lang="ko-KR"/>
            </a:pPr>
            <a:r>
              <a:rPr lang="en-US" altLang="ko-KR"/>
              <a:t>1.1 3D Printing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 preserve="1" userDrawn="1">
  <p:cSld name="7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3654045" y="2360245"/>
            <a:ext cx="1545420" cy="847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i="0">
                <a:latin typeface="Nanum Gothic ExtraBold"/>
                <a:ea typeface="Nanum Gothic ExtraBold"/>
                <a:cs typeface="Nanum Gothic ExtraBold"/>
              </a:rPr>
              <a:t>QnA</a:t>
            </a:r>
            <a:endParaRPr lang="ko-KR" altLang="en-US" sz="5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26" name="텍스트 상자 25"/>
          <p:cNvSpPr txBox="1"/>
          <p:nvPr userDrawn="1"/>
        </p:nvSpPr>
        <p:spPr>
          <a:xfrm>
            <a:off x="6829004" y="3387040"/>
            <a:ext cx="301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 i="0">
                <a:latin typeface="Nanum Gothic ExtraBold"/>
                <a:ea typeface="Nanum Gothic ExtraBold"/>
                <a:cs typeface="Nanum Gothic ExtraBold"/>
              </a:rPr>
              <a:t>2</a:t>
            </a:r>
            <a:r>
              <a:rPr lang="ko-KR" altLang="en-US" sz="1800" b="1" i="0">
                <a:latin typeface="Nanum Gothic ExtraBold"/>
                <a:ea typeface="Nanum Gothic ExtraBold"/>
                <a:cs typeface="Nanum Gothic ExtraBold"/>
              </a:rPr>
              <a:t>조 </a:t>
            </a:r>
            <a:r>
              <a:rPr lang="en-US" altLang="ko-KR" sz="1800" b="1" i="0">
                <a:latin typeface="Nanum Gothic ExtraBold"/>
                <a:ea typeface="Nanum Gothic ExtraBold"/>
                <a:cs typeface="Nanum Gothic ExtraBold"/>
              </a:rPr>
              <a:t>ScanYou </a:t>
            </a:r>
            <a:r>
              <a:rPr lang="ko-KR" altLang="en-US" sz="1800" b="1" i="0">
                <a:latin typeface="Nanum Gothic ExtraBold"/>
                <a:ea typeface="Nanum Gothic ExtraBold"/>
                <a:cs typeface="Nanum Gothic ExtraBold"/>
              </a:rPr>
              <a:t>김동호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" name="텍스트 상자 19"/>
          <p:cNvSpPr txBox="1"/>
          <p:nvPr userDrawn="1"/>
        </p:nvSpPr>
        <p:spPr>
          <a:xfrm>
            <a:off x="1874520" y="517235"/>
            <a:ext cx="264033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sz="2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목차</a:t>
            </a:r>
            <a:endParaRPr kumimoji="1" lang="ko-KR" altLang="en-US" sz="28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864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 preserve="1" userDrawn="1">
  <p:cSld name="8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7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01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7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02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75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03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i="0">
                <a:solidFill>
                  <a:srgbClr val="F5F6EE"/>
                </a:solidFill>
                <a:latin typeface="Nanum Gothic"/>
                <a:ea typeface="Nanum Gothic"/>
                <a:cs typeface="Nanum Gothic"/>
              </a:rPr>
              <a:t>04</a:t>
            </a:r>
            <a:endParaRPr lang="ko-KR" altLang="en-US" sz="3200" b="1" i="0">
              <a:solidFill>
                <a:srgbClr val="F5F6EE"/>
              </a:solidFill>
              <a:latin typeface="Nanum Gothic"/>
              <a:ea typeface="Nanum Gothic"/>
              <a:cs typeface="Nanum Gothic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2774597" y="2363638"/>
            <a:ext cx="3571945" cy="844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5000" b="1" i="0">
                <a:latin typeface="Nanum Gothic ExtraBold"/>
                <a:ea typeface="Nanum Gothic ExtraBold"/>
                <a:cs typeface="Nanum Gothic ExtraBold"/>
              </a:rPr>
              <a:t>Thank You!</a:t>
            </a:r>
            <a:endParaRPr lang="ko-KR" altLang="en-US" sz="5000" b="1" i="0">
              <a:latin typeface="Nanum Gothic ExtraBold"/>
              <a:ea typeface="Nanum Gothic ExtraBold"/>
              <a:cs typeface="Nanum Gothic ExtraBold"/>
            </a:endParaRPr>
          </a:p>
        </p:txBody>
      </p:sp>
      <p:sp>
        <p:nvSpPr>
          <p:cNvPr id="26" name="텍스트 상자 25"/>
          <p:cNvSpPr txBox="1"/>
          <p:nvPr userDrawn="1"/>
        </p:nvSpPr>
        <p:spPr>
          <a:xfrm>
            <a:off x="6829004" y="3387040"/>
            <a:ext cx="301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800" b="1" i="0">
                <a:latin typeface="Nanum Gothic ExtraBold"/>
                <a:ea typeface="Nanum Gothic ExtraBold"/>
                <a:cs typeface="Nanum Gothic ExtraBold"/>
              </a:rPr>
              <a:t>2</a:t>
            </a:r>
            <a:r>
              <a:rPr lang="ko-KR" altLang="en-US" sz="1800" b="1" i="0">
                <a:latin typeface="Nanum Gothic ExtraBold"/>
                <a:ea typeface="Nanum Gothic ExtraBold"/>
                <a:cs typeface="Nanum Gothic ExtraBold"/>
              </a:rPr>
              <a:t>조 </a:t>
            </a:r>
            <a:r>
              <a:rPr lang="en-US" altLang="ko-KR" sz="1800" b="1" i="0">
                <a:latin typeface="Nanum Gothic ExtraBold"/>
                <a:ea typeface="Nanum Gothic ExtraBold"/>
                <a:cs typeface="Nanum Gothic ExtraBold"/>
              </a:rPr>
              <a:t>ScanYou </a:t>
            </a:r>
            <a:r>
              <a:rPr lang="ko-KR" altLang="en-US" sz="1800" b="1" i="0">
                <a:latin typeface="Nanum Gothic ExtraBold"/>
                <a:ea typeface="Nanum Gothic ExtraBold"/>
                <a:cs typeface="Nanum Gothic ExtraBold"/>
              </a:rPr>
              <a:t>김동호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102228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1.1 3D Printing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35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3617595" y="2360245"/>
            <a:ext cx="19316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Index</a:t>
            </a:r>
            <a:endParaRPr kumimoji="1" lang="ko-KR" altLang="en-US" sz="5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18" name="텍스트 상자 17"/>
          <p:cNvSpPr txBox="1"/>
          <p:nvPr userDrawn="1"/>
        </p:nvSpPr>
        <p:spPr>
          <a:xfrm>
            <a:off x="396765" y="3529600"/>
            <a:ext cx="56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01</a:t>
            </a:r>
            <a:r>
              <a:rPr kumimoji="1" lang="en-US" altLang="ko-KR" sz="2000" b="1" i="0" baseline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endParaRPr kumimoji="1" lang="ko-KR" altLang="en-US" sz="2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0" name="텍스트 상자 19"/>
          <p:cNvSpPr txBox="1"/>
          <p:nvPr userDrawn="1"/>
        </p:nvSpPr>
        <p:spPr>
          <a:xfrm>
            <a:off x="2537334" y="3529599"/>
            <a:ext cx="56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02</a:t>
            </a:r>
            <a:r>
              <a:rPr kumimoji="1" lang="en-US" altLang="ko-KR" sz="2000" b="1" i="0" baseline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endParaRPr kumimoji="1" lang="ko-KR" altLang="en-US" sz="2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1" name="텍스트 상자 20"/>
          <p:cNvSpPr txBox="1"/>
          <p:nvPr userDrawn="1"/>
        </p:nvSpPr>
        <p:spPr>
          <a:xfrm>
            <a:off x="4840243" y="3529599"/>
            <a:ext cx="56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03</a:t>
            </a:r>
            <a:r>
              <a:rPr kumimoji="1" lang="en-US" altLang="ko-KR" sz="2000" b="1" i="0" baseline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endParaRPr kumimoji="1" lang="ko-KR" altLang="en-US" sz="2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2" name="텍스트 상자 21"/>
          <p:cNvSpPr txBox="1"/>
          <p:nvPr userDrawn="1"/>
        </p:nvSpPr>
        <p:spPr>
          <a:xfrm>
            <a:off x="7143152" y="3529599"/>
            <a:ext cx="568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04</a:t>
            </a:r>
            <a:r>
              <a:rPr kumimoji="1" lang="en-US" altLang="ko-KR" sz="2000" b="1" i="0" baseline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endParaRPr kumimoji="1" lang="ko-KR" altLang="en-US" sz="2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396765" y="358902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2536281" y="3589918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/>
          <p:cNvSpPr/>
          <p:nvPr userDrawn="1"/>
        </p:nvSpPr>
        <p:spPr>
          <a:xfrm>
            <a:off x="4843157" y="358902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7151679" y="3590980"/>
            <a:ext cx="45719" cy="325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3" hasCustomPrompt="1"/>
          </p:nvPr>
        </p:nvSpPr>
        <p:spPr>
          <a:xfrm>
            <a:off x="850679" y="3603239"/>
            <a:ext cx="1521468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 charset="-127"/>
                <a:ea typeface="Nanum Gothic ExtraBold" charset="-127"/>
                <a:cs typeface="Nanum Gothic ExtraBold" charset="-127"/>
              </a:defRPr>
            </a:lvl2pPr>
          </a:lstStyle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 smtClean="0"/>
              <a:t>제목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31" name="텍스트 개체 틀 28"/>
          <p:cNvSpPr>
            <a:spLocks noGrp="1"/>
          </p:cNvSpPr>
          <p:nvPr>
            <p:ph type="body" sz="quarter" idx="14" hasCustomPrompt="1"/>
          </p:nvPr>
        </p:nvSpPr>
        <p:spPr>
          <a:xfrm>
            <a:off x="3028949" y="3598175"/>
            <a:ext cx="1477139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 charset="-127"/>
                <a:ea typeface="Nanum Gothic ExtraBold" charset="-127"/>
                <a:cs typeface="Nanum Gothic ExtraBold" charset="-127"/>
              </a:defRPr>
            </a:lvl2pPr>
          </a:lstStyle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 smtClean="0"/>
              <a:t>제목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32" name="텍스트 개체 틀 28"/>
          <p:cNvSpPr>
            <a:spLocks noGrp="1"/>
          </p:cNvSpPr>
          <p:nvPr>
            <p:ph type="body" sz="quarter" idx="15" hasCustomPrompt="1"/>
          </p:nvPr>
        </p:nvSpPr>
        <p:spPr>
          <a:xfrm>
            <a:off x="5285677" y="3593244"/>
            <a:ext cx="1540719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 charset="-127"/>
                <a:ea typeface="Nanum Gothic ExtraBold" charset="-127"/>
                <a:cs typeface="Nanum Gothic ExtraBold" charset="-127"/>
              </a:defRPr>
            </a:lvl2pPr>
          </a:lstStyle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 smtClean="0"/>
              <a:t>제목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  <p:sp>
        <p:nvSpPr>
          <p:cNvPr id="33" name="텍스트 개체 틀 28"/>
          <p:cNvSpPr>
            <a:spLocks noGrp="1"/>
          </p:cNvSpPr>
          <p:nvPr>
            <p:ph type="body" sz="quarter" idx="16" hasCustomPrompt="1"/>
          </p:nvPr>
        </p:nvSpPr>
        <p:spPr>
          <a:xfrm>
            <a:off x="7593980" y="3605230"/>
            <a:ext cx="1535326" cy="339725"/>
          </a:xfrm>
          <a:prstGeom prst="rect">
            <a:avLst/>
          </a:prstGeom>
        </p:spPr>
        <p:txBody>
          <a:bodyPr/>
          <a:lstStyle>
            <a:lvl2pPr algn="l">
              <a:defRPr sz="1800" b="1" i="0">
                <a:latin typeface="Nanum Gothic ExtraBold" charset="-127"/>
                <a:ea typeface="Nanum Gothic ExtraBold" charset="-127"/>
                <a:cs typeface="Nanum Gothic ExtraBold" charset="-127"/>
              </a:defRPr>
            </a:lvl2pPr>
          </a:lstStyle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 smtClean="0"/>
              <a:t>제목</a:t>
            </a:r>
            <a:r>
              <a:rPr kumimoji="1" lang="en-US" altLang="ko-KR" dirty="0" smtClean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7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6"/>
          <p:cNvSpPr>
            <a:spLocks noGrp="1"/>
          </p:cNvSpPr>
          <p:nvPr>
            <p:ph type="body" sz="quarter" idx="17" hasCustomPrompt="1"/>
          </p:nvPr>
        </p:nvSpPr>
        <p:spPr>
          <a:xfrm>
            <a:off x="3660219" y="2402174"/>
            <a:ext cx="1800701" cy="741362"/>
          </a:xfrm>
          <a:prstGeom prst="rect">
            <a:avLst/>
          </a:prstGeom>
        </p:spPr>
        <p:txBody>
          <a:bodyPr/>
          <a:lstStyle>
            <a:lvl1pPr>
              <a:defRPr sz="5000" b="1" i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Index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22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102228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1.1 3D Printing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81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177666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1.1 3D Printing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439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251961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1.1 3D Printing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0493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128016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80160" y="0"/>
            <a:ext cx="786384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삼각형 12"/>
          <p:cNvSpPr/>
          <p:nvPr userDrawn="1"/>
        </p:nvSpPr>
        <p:spPr>
          <a:xfrm rot="16200000">
            <a:off x="761539" y="3239704"/>
            <a:ext cx="568611" cy="468630"/>
          </a:xfrm>
          <a:prstGeom prst="triangle">
            <a:avLst>
              <a:gd name="adj" fmla="val 42853"/>
            </a:avLst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006658" cy="640715"/>
          </a:xfrm>
          <a:prstGeom prst="rect">
            <a:avLst/>
          </a:prstGeom>
        </p:spPr>
        <p:txBody>
          <a:bodyPr/>
          <a:lstStyle>
            <a:lvl1pPr>
              <a:defRPr sz="2800" b="1" i="0" baseline="0">
                <a:latin typeface="Nanum Gothic ExtraBold" charset="-127"/>
                <a:ea typeface="Nanum Gothic ExtraBold" charset="-127"/>
                <a:cs typeface="Nanum Gothic ExtraBold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 smtClean="0"/>
              <a:t>1.1 3D Printing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93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blipFill dpi="0" rotWithShape="1">
          <a:blip r:embed="rId2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-11430" y="-8508"/>
            <a:ext cx="9144000" cy="6858000"/>
          </a:xfrm>
          <a:prstGeom prst="rect">
            <a:avLst/>
          </a:prstGeom>
          <a:solidFill>
            <a:srgbClr val="F5F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0"/>
          </a:p>
        </p:txBody>
      </p:sp>
      <p:sp>
        <p:nvSpPr>
          <p:cNvPr id="14" name="텍스트 상자 13"/>
          <p:cNvSpPr txBox="1"/>
          <p:nvPr userDrawn="1"/>
        </p:nvSpPr>
        <p:spPr>
          <a:xfrm>
            <a:off x="139480" y="997366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텍스트 상자 14"/>
          <p:cNvSpPr txBox="1"/>
          <p:nvPr userDrawn="1"/>
        </p:nvSpPr>
        <p:spPr>
          <a:xfrm>
            <a:off x="139480" y="1738917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상자 15"/>
          <p:cNvSpPr txBox="1"/>
          <p:nvPr userDrawn="1"/>
        </p:nvSpPr>
        <p:spPr>
          <a:xfrm>
            <a:off x="139480" y="2480468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03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텍스트 상자 16"/>
          <p:cNvSpPr txBox="1"/>
          <p:nvPr userDrawn="1"/>
        </p:nvSpPr>
        <p:spPr>
          <a:xfrm>
            <a:off x="139480" y="3222019"/>
            <a:ext cx="81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i="0" dirty="0" smtClean="0">
                <a:solidFill>
                  <a:srgbClr val="F5F6EE"/>
                </a:solidFill>
                <a:latin typeface="Nanum Gothic" charset="-127"/>
                <a:ea typeface="Nanum Gothic" charset="-127"/>
                <a:cs typeface="Nanum Gothic" charset="-127"/>
              </a:rPr>
              <a:t>04</a:t>
            </a:r>
            <a:endParaRPr kumimoji="1" lang="ko-KR" altLang="en-US" sz="3200" b="1" i="0" dirty="0">
              <a:solidFill>
                <a:srgbClr val="F5F6E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연결선[R] 2"/>
          <p:cNvCxnSpPr/>
          <p:nvPr userDrawn="1"/>
        </p:nvCxnSpPr>
        <p:spPr>
          <a:xfrm>
            <a:off x="0" y="3337560"/>
            <a:ext cx="9144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 userDrawn="1"/>
        </p:nvSpPr>
        <p:spPr>
          <a:xfrm>
            <a:off x="3654045" y="2360245"/>
            <a:ext cx="1545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000" b="1" i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Q</a:t>
            </a:r>
            <a:r>
              <a:rPr kumimoji="1" lang="en-US" altLang="ko-KR" sz="5000" b="1" i="0" baseline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nA</a:t>
            </a:r>
            <a:endParaRPr kumimoji="1" lang="ko-KR" altLang="en-US" sz="50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26" name="텍스트 상자 25"/>
          <p:cNvSpPr txBox="1"/>
          <p:nvPr userDrawn="1"/>
        </p:nvSpPr>
        <p:spPr>
          <a:xfrm>
            <a:off x="6829004" y="3387040"/>
            <a:ext cx="301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2</a:t>
            </a:r>
            <a:r>
              <a:rPr kumimoji="1" lang="ko-KR" altLang="en-US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조 </a:t>
            </a:r>
            <a:r>
              <a:rPr kumimoji="1" lang="en-US" altLang="ko-KR" sz="1800" b="1" i="0" dirty="0" err="1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ScanYou</a:t>
            </a:r>
            <a:r>
              <a:rPr kumimoji="1" lang="en-US" altLang="ko-KR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 </a:t>
            </a:r>
            <a:r>
              <a:rPr kumimoji="1" lang="ko-KR" altLang="en-US" sz="1800" b="1" i="0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김동호</a:t>
            </a:r>
            <a:endParaRPr kumimoji="1" lang="ko-KR" altLang="en-US" sz="1800" b="1" i="0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240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240E2-75D9-C746-A79C-E374CEE9431D}" type="datetimeFigureOut">
              <a:rPr kumimoji="1" lang="ko-KR" altLang="en-US" smtClean="0"/>
              <a:t>2016. 10. 7.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ABA4C-3626-5F4C-A144-B7B5284BC2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81" r:id="rId4"/>
    <p:sldLayoutId id="2147483663" r:id="rId5"/>
    <p:sldLayoutId id="2147483666" r:id="rId6"/>
    <p:sldLayoutId id="2147483664" r:id="rId7"/>
    <p:sldLayoutId id="2147483665" r:id="rId8"/>
    <p:sldLayoutId id="2147483668" r:id="rId9"/>
    <p:sldLayoutId id="2147483669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EB0240E2-75D9-C746-A79C-E374CEE9431D}" type="datetime1">
              <a:rPr lang="ko-KR" altLang="en-US"/>
              <a:pPr lvl="0">
                <a:defRPr lang="ko-KR" altLang="en-US"/>
              </a:pPr>
              <a:t>2016. 10. 7.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3EABA4C-3626-5F4C-A144-B7B5284BC23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83" r:id="rId10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31840" y="0"/>
            <a:ext cx="331216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68580" tIns="34290" rIns="68580" bIns="34290" anchor="ctr" anchorCtr="0">
            <a:normAutofit/>
          </a:bodyPr>
          <a:lstStyle/>
          <a:p>
            <a:pPr algn="ctr">
              <a:defRPr lang="ko-KR" altLang="en-US"/>
            </a:pPr>
            <a:endParaRPr lang="ko-KR" altLang="en-US" sz="1350"/>
          </a:p>
        </p:txBody>
      </p:sp>
      <p:sp>
        <p:nvSpPr>
          <p:cNvPr id="7" name="텍스트 상자 6"/>
          <p:cNvSpPr txBox="1"/>
          <p:nvPr/>
        </p:nvSpPr>
        <p:spPr>
          <a:xfrm>
            <a:off x="3637280" y="51206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994400" y="5089862"/>
            <a:ext cx="262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 u="sng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2</a:t>
            </a:r>
            <a:r>
              <a:rPr lang="ko-KR" altLang="en-US" sz="2000" b="1" u="sng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조  </a:t>
            </a:r>
            <a:r>
              <a:rPr lang="en-US" altLang="ko-KR" sz="2000" b="1" u="sng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ScanYou</a:t>
            </a:r>
            <a:endParaRPr lang="ko-KR" altLang="en-US" sz="2000" b="1" u="sng">
              <a:solidFill>
                <a:schemeClr val="bg2">
                  <a:lumMod val="75000"/>
                </a:schemeClr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831840" y="199628"/>
            <a:ext cx="3291840" cy="63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ITEC401004 </a:t>
            </a:r>
          </a:p>
          <a:p>
            <a:pPr lvl="0"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종합설계프로젝트</a:t>
            </a:r>
            <a:r>
              <a:rPr lang="en-US" altLang="ko-KR" b="1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1</a:t>
            </a:r>
            <a:endParaRPr lang="ko-KR" altLang="en-US" b="1">
              <a:solidFill>
                <a:schemeClr val="bg1"/>
              </a:solidFill>
              <a:latin typeface="Nanum Gothic"/>
              <a:ea typeface="Nanum Gothic"/>
              <a:cs typeface="Nanum Gothic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831840" y="1492627"/>
            <a:ext cx="3433879" cy="820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고화질 </a:t>
            </a:r>
            <a:r>
              <a:rPr lang="en-US" altLang="ko-KR" sz="2400" b="1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RGBD </a:t>
            </a:r>
            <a:r>
              <a:rPr lang="ko-KR" altLang="en-US" sz="2400" b="1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영상 획득      기술 개발 경과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994400" y="5568676"/>
          <a:ext cx="3037838" cy="11153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399"/>
                <a:gridCol w="1341120"/>
                <a:gridCol w="1163319"/>
              </a:tblGrid>
              <a:tr h="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is-IS" altLang="ko-KR" sz="1200" b="1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2014105018</a:t>
                      </a:r>
                      <a:endParaRPr lang="ko-KR" altLang="en-US" sz="1200" b="1" i="0">
                        <a:solidFill>
                          <a:schemeClr val="bg2">
                            <a:lumMod val="75000"/>
                          </a:schemeClr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김성현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33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2011105017</a:t>
                      </a:r>
                      <a:endParaRPr lang="ko-KR" altLang="en-US" sz="1200" b="1" i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김미수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33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2011105016</a:t>
                      </a:r>
                      <a:endParaRPr lang="ko-KR" altLang="en-US" sz="1200" b="1" i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김동호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0332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2013105114</a:t>
                      </a:r>
                      <a:endParaRPr lang="ko-KR" altLang="en-US" sz="1200" b="1" i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이호승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1912153" y="2482184"/>
            <a:ext cx="5313344" cy="741362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dirty="0" smtClean="0"/>
              <a:t>03 </a:t>
            </a:r>
            <a:r>
              <a:rPr lang="ko-KR" altLang="en-US" sz="4000" dirty="0">
                <a:latin typeface="Nanum Gothic ExtraBold"/>
                <a:ea typeface="Nanum Gothic ExtraBold"/>
                <a:cs typeface="Nanum Gothic ExtraBold"/>
              </a:rPr>
              <a:t>진행 </a:t>
            </a:r>
            <a:r>
              <a:rPr lang="ko-KR" altLang="en-US" sz="4000" dirty="0" smtClean="0">
                <a:latin typeface="Nanum Gothic ExtraBold"/>
                <a:ea typeface="Nanum Gothic ExtraBold"/>
                <a:cs typeface="Nanum Gothic ExtraBold"/>
              </a:rPr>
              <a:t>사항</a:t>
            </a:r>
            <a:r>
              <a:rPr lang="en-US" altLang="ko-KR" sz="4000" dirty="0" smtClean="0">
                <a:latin typeface="Nanum Gothic ExtraBold"/>
                <a:ea typeface="Nanum Gothic ExtraBold"/>
                <a:cs typeface="Nanum Gothic ExtraBold"/>
              </a:rPr>
              <a:t>(</a:t>
            </a:r>
            <a:r>
              <a:rPr lang="ko-KR" altLang="en-US" sz="4000" dirty="0" smtClean="0">
                <a:latin typeface="Nanum Gothic ExtraBold"/>
                <a:ea typeface="Nanum Gothic ExtraBold"/>
                <a:cs typeface="Nanum Gothic ExtraBold"/>
              </a:rPr>
              <a:t>영상추출</a:t>
            </a:r>
            <a:r>
              <a:rPr lang="en-US" altLang="ko-KR" sz="4000" dirty="0" smtClean="0">
                <a:latin typeface="Nanum Gothic ExtraBold"/>
                <a:ea typeface="Nanum Gothic ExtraBold"/>
                <a:cs typeface="Nanum Gothic ExtraBold"/>
              </a:rPr>
              <a:t>)</a:t>
            </a:r>
            <a:endParaRPr lang="ko-KR" altLang="en-US" sz="4000" dirty="0">
              <a:latin typeface="Nanum Gothic ExtraBold"/>
              <a:ea typeface="Nanum Gothic ExtraBold"/>
              <a:cs typeface="Nanum 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612213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xfrm>
            <a:off x="1748472" y="342265"/>
            <a:ext cx="7192305" cy="640715"/>
          </a:xfr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dirty="0"/>
              <a:t>3. </a:t>
            </a:r>
            <a:r>
              <a:rPr lang="en-US" altLang="ko-KR" dirty="0"/>
              <a:t>SDK</a:t>
            </a:r>
            <a:r>
              <a:rPr lang="ko-KR" altLang="en-US" dirty="0"/>
              <a:t>를 </a:t>
            </a:r>
            <a:r>
              <a:rPr lang="ko-KR" altLang="en-US" dirty="0" smtClean="0"/>
              <a:t>응용한 </a:t>
            </a:r>
            <a:r>
              <a:rPr lang="ko-KR" altLang="en-US" dirty="0"/>
              <a:t>영상 </a:t>
            </a:r>
            <a:r>
              <a:rPr lang="ko-KR" altLang="en-US" dirty="0" smtClean="0"/>
              <a:t>추출 진행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55595" y="1153070"/>
            <a:ext cx="2790484" cy="18921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6058" y="1153070"/>
            <a:ext cx="2732654" cy="1817659"/>
          </a:xfrm>
          <a:prstGeom prst="rect">
            <a:avLst/>
          </a:prstGeom>
        </p:spPr>
      </p:pic>
      <p:sp>
        <p:nvSpPr>
          <p:cNvPr id="15" name="아래쪽 화살표[D] 14"/>
          <p:cNvSpPr/>
          <p:nvPr/>
        </p:nvSpPr>
        <p:spPr>
          <a:xfrm>
            <a:off x="3109231" y="3199379"/>
            <a:ext cx="654843" cy="139303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아래쪽 화살표[D] 15"/>
          <p:cNvSpPr/>
          <p:nvPr/>
        </p:nvSpPr>
        <p:spPr>
          <a:xfrm>
            <a:off x="6755130" y="3199379"/>
            <a:ext cx="654843" cy="1393031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7" name="모서리가 둥근 직사각형 11"/>
          <p:cNvSpPr/>
          <p:nvPr/>
        </p:nvSpPr>
        <p:spPr>
          <a:xfrm>
            <a:off x="2126758" y="4979748"/>
            <a:ext cx="2619790" cy="1059111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거리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(Depth)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영상 획득</a:t>
            </a:r>
          </a:p>
        </p:txBody>
      </p:sp>
      <p:sp>
        <p:nvSpPr>
          <p:cNvPr id="19" name="모서리가 둥근 직사각형 11"/>
          <p:cNvSpPr/>
          <p:nvPr/>
        </p:nvSpPr>
        <p:spPr>
          <a:xfrm>
            <a:off x="5656058" y="4979748"/>
            <a:ext cx="2619790" cy="1059111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초고화질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RGB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획득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거리 영상 추출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694464" y="1292677"/>
            <a:ext cx="4449536" cy="1917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8" name="모서리가 둥근 직사각형 11"/>
          <p:cNvSpPr/>
          <p:nvPr/>
        </p:nvSpPr>
        <p:spPr>
          <a:xfrm>
            <a:off x="5975078" y="5363491"/>
            <a:ext cx="1888307" cy="765930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3D 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거리 영상</a:t>
            </a:r>
            <a:endParaRPr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96299" y="1279414"/>
            <a:ext cx="1657669" cy="889247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>
                <a:solidFill>
                  <a:schemeClr val="bg1"/>
                </a:solidFill>
                <a:latin typeface="+mn-ea"/>
              </a:rPr>
              <a:t>Session Object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아래쪽 화살표[D] 9"/>
          <p:cNvSpPr/>
          <p:nvPr/>
        </p:nvSpPr>
        <p:spPr>
          <a:xfrm>
            <a:off x="2565904" y="2347106"/>
            <a:ext cx="718457" cy="71500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10594" y="3209989"/>
            <a:ext cx="2029075" cy="889247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 smtClean="0">
                <a:solidFill>
                  <a:schemeClr val="bg1"/>
                </a:solidFill>
                <a:latin typeface="+mn-ea"/>
              </a:rPr>
              <a:t>SenseManager</a:t>
            </a:r>
            <a:r>
              <a:rPr kumimoji="1" lang="en-US" altLang="ko-KR" b="1" dirty="0" smtClean="0">
                <a:solidFill>
                  <a:schemeClr val="bg1"/>
                </a:solidFill>
                <a:latin typeface="+mn-ea"/>
              </a:rPr>
              <a:t> Object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48472" y="1100969"/>
            <a:ext cx="6737347" cy="3265291"/>
          </a:xfrm>
          <a:prstGeom prst="rect">
            <a:avLst/>
          </a:prstGeom>
          <a:noFill/>
          <a:ln w="38100"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74317" y="3209987"/>
            <a:ext cx="1803880" cy="889247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err="1" smtClean="0">
                <a:solidFill>
                  <a:schemeClr val="bg1"/>
                </a:solidFill>
                <a:latin typeface="+mn-ea"/>
              </a:rPr>
              <a:t>PXCImage</a:t>
            </a:r>
            <a:endParaRPr kumimoji="1" lang="en-US" altLang="ko-KR" b="1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 smtClean="0">
                <a:solidFill>
                  <a:schemeClr val="bg1"/>
                </a:solidFill>
                <a:latin typeface="+mn-ea"/>
              </a:rPr>
              <a:t>Object</a:t>
            </a:r>
            <a:endParaRPr kumimoji="1" lang="en-US" altLang="ko-KR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아래쪽 화살표[D] 13"/>
          <p:cNvSpPr/>
          <p:nvPr/>
        </p:nvSpPr>
        <p:spPr>
          <a:xfrm rot="16200000">
            <a:off x="4654914" y="2965183"/>
            <a:ext cx="718457" cy="1378855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텍스트 상자 14"/>
          <p:cNvSpPr txBox="1"/>
          <p:nvPr/>
        </p:nvSpPr>
        <p:spPr>
          <a:xfrm>
            <a:off x="6377940" y="1084310"/>
            <a:ext cx="233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SDK Interface</a:t>
            </a:r>
            <a:endParaRPr kumimoji="1" lang="ko-KR" altLang="en-US" sz="2400" b="1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>
            <a:off x="6355080" y="1100969"/>
            <a:ext cx="0" cy="511693"/>
          </a:xfrm>
          <a:prstGeom prst="line">
            <a:avLst/>
          </a:prstGeom>
          <a:ln w="38100"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/>
          <p:cNvCxnSpPr/>
          <p:nvPr/>
        </p:nvCxnSpPr>
        <p:spPr>
          <a:xfrm flipH="1">
            <a:off x="6343650" y="1612662"/>
            <a:ext cx="2131200" cy="0"/>
          </a:xfrm>
          <a:prstGeom prst="line">
            <a:avLst/>
          </a:prstGeom>
          <a:ln w="38100"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상자 34"/>
          <p:cNvSpPr txBox="1"/>
          <p:nvPr/>
        </p:nvSpPr>
        <p:spPr>
          <a:xfrm>
            <a:off x="4351424" y="3129507"/>
            <a:ext cx="121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객체생성</a:t>
            </a:r>
            <a:endParaRPr kumimoji="1" lang="ko-KR" altLang="en-US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36" name="텍스트 상자 35"/>
          <p:cNvSpPr txBox="1"/>
          <p:nvPr/>
        </p:nvSpPr>
        <p:spPr>
          <a:xfrm>
            <a:off x="3119439" y="2410390"/>
            <a:ext cx="126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객체생성</a:t>
            </a:r>
            <a:endParaRPr kumimoji="1" lang="ko-KR" altLang="en-US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37" name="아래쪽 화살표[D] 36"/>
          <p:cNvSpPr/>
          <p:nvPr/>
        </p:nvSpPr>
        <p:spPr>
          <a:xfrm>
            <a:off x="6343650" y="4252940"/>
            <a:ext cx="517320" cy="1048085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아래쪽 화살표[D] 37"/>
          <p:cNvSpPr/>
          <p:nvPr/>
        </p:nvSpPr>
        <p:spPr>
          <a:xfrm rot="10800000">
            <a:off x="6891930" y="4076319"/>
            <a:ext cx="517320" cy="1039550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4521543" y="4967280"/>
            <a:ext cx="1170597" cy="1513530"/>
            <a:chOff x="4532973" y="5127300"/>
            <a:chExt cx="1170597" cy="1513530"/>
          </a:xfrm>
        </p:grpSpPr>
        <p:sp>
          <p:nvSpPr>
            <p:cNvPr id="39" name="직사각형 38"/>
            <p:cNvSpPr/>
            <p:nvPr/>
          </p:nvSpPr>
          <p:spPr>
            <a:xfrm>
              <a:off x="4869180" y="5127300"/>
              <a:ext cx="834390" cy="1513530"/>
            </a:xfrm>
            <a:prstGeom prst="rect">
              <a:avLst/>
            </a:prstGeom>
            <a:solidFill>
              <a:srgbClr val="4C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사다리꼴[T] 39"/>
            <p:cNvSpPr/>
            <p:nvPr/>
          </p:nvSpPr>
          <p:spPr>
            <a:xfrm rot="5400000">
              <a:off x="4159910" y="5637891"/>
              <a:ext cx="1238473" cy="492347"/>
            </a:xfrm>
            <a:prstGeom prst="trapezoid">
              <a:avLst/>
            </a:prstGeom>
            <a:solidFill>
              <a:srgbClr val="4C4C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02" y="4685953"/>
            <a:ext cx="1923947" cy="202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텍스트 상자 42"/>
          <p:cNvSpPr txBox="1"/>
          <p:nvPr/>
        </p:nvSpPr>
        <p:spPr>
          <a:xfrm>
            <a:off x="7291760" y="4517477"/>
            <a:ext cx="11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영상획득</a:t>
            </a:r>
            <a:endParaRPr kumimoji="1" lang="ko-KR" altLang="en-US" b="1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44" name="텍스트 상자 43"/>
          <p:cNvSpPr txBox="1"/>
          <p:nvPr/>
        </p:nvSpPr>
        <p:spPr>
          <a:xfrm>
            <a:off x="4392465" y="6480749"/>
            <a:ext cx="152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3D Sensor</a:t>
            </a:r>
            <a:endParaRPr kumimoji="1" lang="ko-KR" altLang="en-US" sz="2000" b="1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07975"/>
            <a:ext cx="5006658" cy="64071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거리 영상 </a:t>
            </a:r>
            <a:r>
              <a:rPr lang="ko-KR" altLang="en-US" dirty="0"/>
              <a:t>추출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1249" y="1138696"/>
            <a:ext cx="3960911" cy="3675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52736" y="3425825"/>
            <a:ext cx="4705514" cy="3191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텍스트 상자 10"/>
          <p:cNvSpPr txBox="1"/>
          <p:nvPr/>
        </p:nvSpPr>
        <p:spPr>
          <a:xfrm>
            <a:off x="2056691" y="5454426"/>
            <a:ext cx="193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Mesh </a:t>
            </a:r>
            <a:r>
              <a:rPr kumimoji="1" lang="ko-KR" altLang="en-US" sz="2800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생성</a:t>
            </a:r>
            <a:endParaRPr kumimoji="1" lang="ko-KR" altLang="en-US" sz="2800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6069330" y="1994115"/>
            <a:ext cx="2093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Depth </a:t>
            </a:r>
            <a:r>
              <a:rPr kumimoji="1" lang="ko-KR" altLang="en-US" sz="2800" dirty="0" smtClean="0">
                <a:solidFill>
                  <a:srgbClr val="4C4C4C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추출</a:t>
            </a:r>
            <a:endParaRPr kumimoji="1" lang="ko-KR" altLang="en-US" sz="2800" dirty="0">
              <a:solidFill>
                <a:srgbClr val="4C4C4C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Calibration</a:t>
            </a:r>
          </a:p>
        </p:txBody>
      </p:sp>
      <p:pic>
        <p:nvPicPr>
          <p:cNvPr id="4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275" y="982980"/>
            <a:ext cx="6267450" cy="17188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4890" y="2736102"/>
            <a:ext cx="5787118" cy="1906113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787003" y="5053926"/>
            <a:ext cx="51821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 smtClean="0">
                <a:latin typeface="Nanum Gothic" charset="-127"/>
                <a:ea typeface="Nanum Gothic" charset="-127"/>
                <a:cs typeface="Nanum Gothic" charset="-127"/>
              </a:rPr>
              <a:t>OpenCV</a:t>
            </a:r>
            <a:r>
              <a:rPr lang="ko-KR" altLang="en-US" sz="3200" b="1" dirty="0" smtClean="0">
                <a:latin typeface="Nanum Gothic" charset="-127"/>
                <a:ea typeface="Nanum Gothic" charset="-127"/>
                <a:cs typeface="Nanum Gothic" charset="-127"/>
              </a:rPr>
              <a:t>를 활용한 </a:t>
            </a:r>
            <a:endParaRPr lang="en-US" altLang="ko-KR" sz="3200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defRPr lang="ko-KR" altLang="en-US"/>
            </a:pPr>
            <a:r>
              <a:rPr lang="ko-KR" altLang="en-US" sz="3200" b="1" dirty="0" smtClean="0">
                <a:latin typeface="Nanum Gothic" charset="-127"/>
                <a:ea typeface="Nanum Gothic" charset="-127"/>
                <a:cs typeface="Nanum Gothic" charset="-127"/>
              </a:rPr>
              <a:t>보정</a:t>
            </a:r>
            <a:r>
              <a:rPr lang="en-US" altLang="ko-KR" sz="3200" b="1" dirty="0" smtClean="0">
                <a:latin typeface="Nanum Gothic" charset="-127"/>
                <a:ea typeface="Nanum Gothic" charset="-127"/>
                <a:cs typeface="Nanum Gothic" charset="-127"/>
              </a:rPr>
              <a:t>(Calibration) Tool </a:t>
            </a:r>
            <a:r>
              <a:rPr lang="ko-KR" altLang="en-US" sz="3200" b="1" dirty="0" smtClean="0">
                <a:latin typeface="Nanum Gothic" charset="-127"/>
                <a:ea typeface="Nanum Gothic" charset="-127"/>
                <a:cs typeface="Nanum Gothic" charset="-127"/>
              </a:rPr>
              <a:t>제작</a:t>
            </a:r>
            <a:endParaRPr lang="ko-KR" altLang="en-US" sz="3200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아래쪽 화살표[D] 8"/>
          <p:cNvSpPr/>
          <p:nvPr/>
        </p:nvSpPr>
        <p:spPr>
          <a:xfrm rot="16200000">
            <a:off x="2252982" y="4903107"/>
            <a:ext cx="1018904" cy="1378855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486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적극적인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71" y="982980"/>
            <a:ext cx="6956910" cy="55206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28850" y="2114550"/>
            <a:ext cx="834390" cy="331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7309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2986573" y="2482184"/>
            <a:ext cx="2854157" cy="741362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dirty="0" smtClean="0"/>
              <a:t>04 </a:t>
            </a:r>
            <a:r>
              <a:rPr lang="ko-KR" altLang="en-US" sz="4000" dirty="0" smtClean="0">
                <a:latin typeface="Nanum Gothic ExtraBold"/>
                <a:ea typeface="Nanum Gothic ExtraBold"/>
                <a:cs typeface="Nanum Gothic ExtraBold"/>
              </a:rPr>
              <a:t>향후일정</a:t>
            </a:r>
            <a:endParaRPr lang="ko-KR" altLang="en-US" sz="4000" dirty="0">
              <a:latin typeface="Nanum Gothic ExtraBold"/>
              <a:ea typeface="Nanum Gothic ExtraBold"/>
              <a:cs typeface="Nanum 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53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논문 작성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28107" y="1239255"/>
            <a:ext cx="6653892" cy="17205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66206" y="3656163"/>
            <a:ext cx="6667499" cy="177385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991212" y="2761806"/>
            <a:ext cx="1790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~</a:t>
            </a:r>
            <a:r>
              <a:rPr lang="en-US" altLang="ko-KR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11</a:t>
            </a:r>
            <a:r>
              <a:rPr lang="ko-KR" altLang="en-US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월 </a:t>
            </a:r>
            <a:r>
              <a:rPr lang="en-US" altLang="ko-KR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11</a:t>
            </a:r>
            <a:r>
              <a:rPr lang="ko-KR" altLang="en-US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일</a:t>
            </a:r>
            <a:endParaRPr lang="ko-KR" altLang="en-US" b="1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991212" y="5245355"/>
            <a:ext cx="1790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~</a:t>
            </a:r>
            <a:r>
              <a:rPr lang="en-US" altLang="ko-KR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10</a:t>
            </a:r>
            <a:r>
              <a:rPr lang="ko-KR" altLang="en-US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월 </a:t>
            </a:r>
            <a:r>
              <a:rPr lang="en-US" altLang="ko-KR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28</a:t>
            </a:r>
            <a:r>
              <a:rPr lang="ko-KR" altLang="en-US" b="1" dirty="0" smtClean="0">
                <a:latin typeface="Nanum Gothic ExtraBold" charset="-127"/>
                <a:ea typeface="Nanum Gothic ExtraBold" charset="-127"/>
                <a:cs typeface="Nanum Gothic ExtraBold" charset="-127"/>
              </a:rPr>
              <a:t>일</a:t>
            </a:r>
            <a:endParaRPr lang="ko-KR" altLang="en-US" b="1" dirty="0"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1" y="342265"/>
            <a:ext cx="6258515" cy="64071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향후 일정</a:t>
            </a:r>
            <a:endParaRPr lang="ko-KR" altLang="en-US" dirty="0"/>
          </a:p>
        </p:txBody>
      </p:sp>
      <p:sp>
        <p:nvSpPr>
          <p:cNvPr id="5" name="모서리가 둥근 직사각형 7"/>
          <p:cNvSpPr/>
          <p:nvPr/>
        </p:nvSpPr>
        <p:spPr>
          <a:xfrm>
            <a:off x="1854056" y="1426028"/>
            <a:ext cx="1963564" cy="914400"/>
          </a:xfrm>
          <a:prstGeom prst="roundRect">
            <a:avLst>
              <a:gd name="adj" fmla="val 39524"/>
            </a:avLst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고화질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RGBD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 영상 추출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SW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모서리가 둥근 직사각형 7"/>
          <p:cNvSpPr/>
          <p:nvPr/>
        </p:nvSpPr>
        <p:spPr>
          <a:xfrm>
            <a:off x="1854056" y="2914650"/>
            <a:ext cx="1963564" cy="914400"/>
          </a:xfrm>
          <a:prstGeom prst="roundRect">
            <a:avLst>
              <a:gd name="adj" fmla="val 39524"/>
            </a:avLst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보정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(Calibration)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SW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제작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모서리가 둥근 직사각형 7"/>
          <p:cNvSpPr/>
          <p:nvPr/>
        </p:nvSpPr>
        <p:spPr>
          <a:xfrm>
            <a:off x="1854056" y="4520293"/>
            <a:ext cx="1963564" cy="914400"/>
          </a:xfrm>
          <a:prstGeom prst="roundRect">
            <a:avLst>
              <a:gd name="adj" fmla="val 39524"/>
            </a:avLst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거리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(Depth)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en-US" altLang="ko-KR" sz="1600" b="1" dirty="0" smtClean="0">
              <a:solidFill>
                <a:schemeClr val="bg1"/>
              </a:solidFill>
              <a:latin typeface="+mn-ea"/>
            </a:endParaRPr>
          </a:p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센서 조작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 SW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제작 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오른쪽 화살표[R] 13"/>
          <p:cNvSpPr/>
          <p:nvPr/>
        </p:nvSpPr>
        <p:spPr>
          <a:xfrm>
            <a:off x="6055178" y="3028950"/>
            <a:ext cx="381000" cy="74295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모서리가 둥근 직사각형 11"/>
          <p:cNvSpPr/>
          <p:nvPr/>
        </p:nvSpPr>
        <p:spPr>
          <a:xfrm>
            <a:off x="6736821" y="1765526"/>
            <a:ext cx="2189464" cy="1498146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360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도 입체 매쉬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(Mesh)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생성 및 초고화질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RGB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Texture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적용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모서리가 둥근 직사각형 7"/>
          <p:cNvSpPr/>
          <p:nvPr/>
        </p:nvSpPr>
        <p:spPr>
          <a:xfrm>
            <a:off x="3994152" y="3720872"/>
            <a:ext cx="1963564" cy="914400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거리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(Depth)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영상 추출 및 매쉬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(Mesh)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생성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7"/>
          <p:cNvSpPr/>
          <p:nvPr/>
        </p:nvSpPr>
        <p:spPr>
          <a:xfrm>
            <a:off x="4005582" y="2222726"/>
            <a:ext cx="1963564" cy="914400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최적화된 보정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(Calibration)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값 추출 및 적용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cxnSp>
        <p:nvCxnSpPr>
          <p:cNvPr id="4" name="직선 연결선[R] 3"/>
          <p:cNvCxnSpPr/>
          <p:nvPr/>
        </p:nvCxnSpPr>
        <p:spPr>
          <a:xfrm flipH="1">
            <a:off x="3888741" y="788670"/>
            <a:ext cx="20319" cy="5303520"/>
          </a:xfrm>
          <a:prstGeom prst="line">
            <a:avLst/>
          </a:prstGeom>
          <a:ln w="38100"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1"/>
          <p:cNvSpPr/>
          <p:nvPr/>
        </p:nvSpPr>
        <p:spPr>
          <a:xfrm>
            <a:off x="6736821" y="3531189"/>
            <a:ext cx="2189464" cy="1498146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통합 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</a:rPr>
              <a:t>S/W</a:t>
            </a:r>
            <a:r>
              <a:rPr lang="ko-KR" altLang="en-US" sz="1600" b="1" dirty="0" smtClean="0">
                <a:solidFill>
                  <a:schemeClr val="bg1"/>
                </a:solidFill>
                <a:latin typeface="+mn-ea"/>
              </a:rPr>
              <a:t> 제작 </a:t>
            </a:r>
            <a:endParaRPr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현재 진행 일정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749600" y="1623599"/>
          <a:ext cx="6587262" cy="3537083"/>
        </p:xfrm>
        <a:graphic>
          <a:graphicData uri="http://schemas.openxmlformats.org/drawingml/2006/table">
            <a:tbl>
              <a:tblPr firstRow="1" bandRow="1"/>
              <a:tblGrid>
                <a:gridCol w="286639"/>
                <a:gridCol w="1423865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361054"/>
                <a:gridCol w="544110"/>
              </a:tblGrid>
              <a:tr h="350535">
                <a:tc row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No.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수행내용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추진일정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비고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24833"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1주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2주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3주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4주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5주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6주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7주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8주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9주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10주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11주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1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12주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373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1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장비 구현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62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2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RGB 센서, Depth 센서 캘리브레이션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96257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3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Depth 센서를 이용한 Mesh 생성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4866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4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RGB 센서와 Depth 센서로 찍은 영상 통합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>
                        <a:lumMod val="90000"/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373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5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통합 S/W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373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6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실험 및 보완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373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7</a:t>
                      </a: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논문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373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8</a:t>
                      </a:r>
                    </a:p>
                  </a:txBody>
                  <a:tcPr anchor="ctr">
                    <a:lnL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보고서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ko-KR" sz="1000" b="1" i="0">
                          <a:solidFill>
                            <a:schemeClr val="tx1">
                              <a:lumMod val="80000"/>
                              <a:lumOff val="20000"/>
                            </a:schemeClr>
                          </a:solidFill>
                          <a:latin typeface="함초롬바탕"/>
                          <a:ea typeface="함초롬바탕"/>
                          <a:cs typeface="함초롬바탕"/>
                        </a:rPr>
                        <a:t> 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A6A6A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ko-KR" sz="1000" b="1" i="0">
                        <a:solidFill>
                          <a:schemeClr val="tx1">
                            <a:lumMod val="80000"/>
                            <a:lumOff val="20000"/>
                          </a:schemeClr>
                        </a:solidFill>
                        <a:latin typeface="함초롬바탕"/>
                        <a:ea typeface="함초롬바탕"/>
                        <a:cs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21336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6494009" y="5638460"/>
            <a:ext cx="261121" cy="31466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6755130" y="5615600"/>
            <a:ext cx="654843" cy="335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solidFill>
                  <a:schemeClr val="bg1">
                    <a:lumMod val="30000"/>
                  </a:schemeClr>
                </a:solidFill>
                <a:latin typeface="문체부 제목 돋음체"/>
                <a:ea typeface="문체부 제목 돋음체"/>
              </a:rPr>
              <a:t>진행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409973" y="5640365"/>
            <a:ext cx="261121" cy="314665"/>
          </a:xfrm>
          <a:prstGeom prst="rect">
            <a:avLst/>
          </a:prstGeom>
          <a:solidFill>
            <a:schemeClr val="bg2">
              <a:lumMod val="7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7671094" y="5617505"/>
            <a:ext cx="654843" cy="33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>
                <a:solidFill>
                  <a:schemeClr val="bg1">
                    <a:lumMod val="30000"/>
                  </a:schemeClr>
                </a:solidFill>
                <a:latin typeface="문체부 제목 돋음체"/>
                <a:ea typeface="문체부 제목 돋음체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982850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850679" y="3569786"/>
            <a:ext cx="1521468" cy="339725"/>
          </a:xfr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 sz="1800" b="1">
                <a:latin typeface="Nanum Gothic ExtraBold"/>
                <a:ea typeface="Nanum Gothic ExtraBold"/>
                <a:cs typeface="Nanum Gothic ExtraBold"/>
              </a:rPr>
              <a:t>프로젝트 요약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>
          <a:xfrm>
            <a:off x="3028949" y="3564722"/>
            <a:ext cx="1477139" cy="339725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sz="1800" b="1" dirty="0">
                <a:latin typeface="Nanum Gothic ExtraBold"/>
                <a:ea typeface="Nanum Gothic ExtraBold"/>
                <a:cs typeface="Nanum Gothic ExtraBold"/>
              </a:rPr>
              <a:t>진행 사항-장비 </a:t>
            </a:r>
            <a:r>
              <a:rPr lang="ko-KR" altLang="en-US" sz="1800" b="1" dirty="0" smtClean="0">
                <a:latin typeface="Nanum Gothic ExtraBold"/>
                <a:ea typeface="Nanum Gothic ExtraBold"/>
                <a:cs typeface="Nanum Gothic ExtraBold"/>
              </a:rPr>
              <a:t>제작</a:t>
            </a:r>
            <a:endParaRPr lang="ko-KR" altLang="en-US" sz="1800" b="1" dirty="0">
              <a:latin typeface="Nanum Gothic ExtraBold"/>
              <a:ea typeface="Nanum Gothic ExtraBold"/>
              <a:cs typeface="Nanum Gothic ExtraBold"/>
            </a:endParaRPr>
          </a:p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endParaRPr lang="ko-KR" altLang="en-US" sz="1800" b="1" dirty="0">
              <a:latin typeface="Nanum Gothic ExtraBold"/>
              <a:ea typeface="Nanum Gothic ExtraBold"/>
              <a:cs typeface="Nanum Gothic ExtraBold"/>
            </a:endParaRPr>
          </a:p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>
          <a:xfrm>
            <a:off x="5285677" y="3559791"/>
            <a:ext cx="1540719" cy="339725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sz="1800" b="1" dirty="0">
                <a:latin typeface="Nanum Gothic ExtraBold"/>
                <a:ea typeface="Nanum Gothic ExtraBold"/>
                <a:cs typeface="Nanum Gothic ExtraBold"/>
              </a:rPr>
              <a:t>진행 사항-영상 추출</a:t>
            </a:r>
          </a:p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>
          <a:xfrm>
            <a:off x="7593980" y="3571777"/>
            <a:ext cx="1535326" cy="339725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ko-KR" altLang="en-US" sz="1800" b="1">
                <a:latin typeface="Nanum Gothic ExtraBold"/>
                <a:ea typeface="Nanum Gothic ExtraBold"/>
                <a:cs typeface="Nanum Gothic ExtraBold"/>
              </a:rPr>
              <a:t>향후 일정</a:t>
            </a:r>
          </a:p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endParaRPr lang="ko-KR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7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3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1944707" y="2447894"/>
            <a:ext cx="5248236" cy="741362"/>
          </a:xfr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smtClean="0"/>
              <a:t>01 </a:t>
            </a:r>
            <a:r>
              <a:rPr lang="ko-KR" altLang="en-US" dirty="0" smtClean="0"/>
              <a:t>프로젝트 </a:t>
            </a:r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849065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1.</a:t>
            </a:r>
            <a:r>
              <a:rPr lang="ko-KR" altLang="en-US"/>
              <a:t>프로젝트 내용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4161" y="2003657"/>
            <a:ext cx="7509579" cy="376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6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1.</a:t>
            </a:r>
            <a:r>
              <a:rPr lang="ko-KR" altLang="en-US"/>
              <a:t>프로젝트 내용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4092" y="1391015"/>
            <a:ext cx="6807008" cy="451631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7"/>
          </p:nvPr>
        </p:nvSpPr>
        <p:spPr>
          <a:xfrm>
            <a:off x="1912153" y="2482184"/>
            <a:ext cx="5313344" cy="741362"/>
          </a:xfrm>
        </p:spPr>
        <p:txBody>
          <a:bodyPr/>
          <a:lstStyle/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4000" dirty="0" smtClean="0"/>
              <a:t>02 </a:t>
            </a:r>
            <a:r>
              <a:rPr lang="ko-KR" altLang="en-US" sz="4000" dirty="0">
                <a:latin typeface="Nanum Gothic ExtraBold"/>
                <a:ea typeface="Nanum Gothic ExtraBold"/>
                <a:cs typeface="Nanum Gothic ExtraBold"/>
              </a:rPr>
              <a:t>진행 </a:t>
            </a:r>
            <a:r>
              <a:rPr lang="ko-KR" altLang="en-US" sz="4000" dirty="0" smtClean="0">
                <a:latin typeface="Nanum Gothic ExtraBold"/>
                <a:ea typeface="Nanum Gothic ExtraBold"/>
                <a:cs typeface="Nanum Gothic ExtraBold"/>
              </a:rPr>
              <a:t>사항</a:t>
            </a:r>
            <a:r>
              <a:rPr lang="en-US" altLang="ko-KR" sz="4000" dirty="0" smtClean="0">
                <a:latin typeface="Nanum Gothic ExtraBold"/>
                <a:ea typeface="Nanum Gothic ExtraBold"/>
                <a:cs typeface="Nanum Gothic ExtraBold"/>
              </a:rPr>
              <a:t>(</a:t>
            </a:r>
            <a:r>
              <a:rPr lang="ko-KR" altLang="en-US" sz="4000" dirty="0" smtClean="0">
                <a:latin typeface="Nanum Gothic ExtraBold"/>
                <a:ea typeface="Nanum Gothic ExtraBold"/>
                <a:cs typeface="Nanum Gothic ExtraBold"/>
              </a:rPr>
              <a:t>장치제작</a:t>
            </a:r>
            <a:r>
              <a:rPr lang="en-US" altLang="ko-KR" sz="4000" dirty="0" smtClean="0">
                <a:latin typeface="Nanum Gothic ExtraBold"/>
                <a:ea typeface="Nanum Gothic ExtraBold"/>
                <a:cs typeface="Nanum Gothic ExtraBold"/>
              </a:rPr>
              <a:t>)</a:t>
            </a:r>
            <a:endParaRPr lang="ko-KR" altLang="en-US" sz="4000" dirty="0">
              <a:latin typeface="Nanum Gothic ExtraBold"/>
              <a:ea typeface="Nanum Gothic ExtraBold"/>
              <a:cs typeface="Nanum Gothi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93523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9144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2</a:t>
            </a:r>
            <a:r>
              <a:rPr lang="en-US" altLang="ko-KR"/>
              <a:t>.</a:t>
            </a:r>
            <a:r>
              <a:rPr lang="ko-KR" altLang="en-US"/>
              <a:t> 장비 구현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6723" y="1191946"/>
            <a:ext cx="4156397" cy="3117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0610" y="3715774"/>
            <a:ext cx="4106617" cy="30799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텍스트 상자 9"/>
          <p:cNvSpPr txBox="1"/>
          <p:nvPr/>
        </p:nvSpPr>
        <p:spPr>
          <a:xfrm>
            <a:off x="6173973" y="1142035"/>
            <a:ext cx="2150645" cy="361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5847995" y="1338027"/>
            <a:ext cx="3404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123D Design</a:t>
            </a:r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을 활용한 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3D</a:t>
            </a:r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설계.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5987216" y="3127053"/>
            <a:ext cx="3126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b="1" smtClean="0">
                <a:latin typeface="Nanum Gothic" charset="-127"/>
                <a:ea typeface="Nanum Gothic" charset="-127"/>
                <a:cs typeface="Nanum Gothic" charset="-127"/>
              </a:rPr>
              <a:t>효과적으로 </a:t>
            </a: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3D</a:t>
            </a:r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센서 고정 가능</a:t>
            </a:r>
            <a:endParaRPr lang="en-US" altLang="ko-KR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아래쪽 화살표[D] 12"/>
          <p:cNvSpPr/>
          <p:nvPr/>
        </p:nvSpPr>
        <p:spPr>
          <a:xfrm>
            <a:off x="7092852" y="2663991"/>
            <a:ext cx="304472" cy="39971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6105259" y="2217118"/>
            <a:ext cx="2469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3D</a:t>
            </a:r>
            <a:r>
              <a:rPr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프린터로 장치 제작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아래쪽 화살표[D] 14"/>
          <p:cNvSpPr/>
          <p:nvPr/>
        </p:nvSpPr>
        <p:spPr>
          <a:xfrm>
            <a:off x="7092852" y="1782685"/>
            <a:ext cx="304472" cy="399710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>
          <a:xfrm>
            <a:off x="1748472" y="342265"/>
            <a:ext cx="5509578" cy="64071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123</a:t>
            </a:r>
            <a:r>
              <a:rPr lang="en-US" altLang="ko-KR" dirty="0" smtClean="0"/>
              <a:t>D</a:t>
            </a:r>
            <a:r>
              <a:rPr lang="ko-KR" altLang="en-US" dirty="0" smtClean="0"/>
              <a:t> </a:t>
            </a:r>
            <a:r>
              <a:rPr lang="en-US" altLang="ko-KR" dirty="0" smtClean="0"/>
              <a:t>Design</a:t>
            </a:r>
            <a:r>
              <a:rPr lang="ko-KR" altLang="en-US" dirty="0" smtClean="0"/>
              <a:t>을 활용한 </a:t>
            </a:r>
            <a:r>
              <a:rPr lang="en-US" altLang="ko-KR" dirty="0" smtClean="0"/>
              <a:t>3D</a:t>
            </a:r>
            <a:r>
              <a:rPr lang="ko-KR" altLang="en-US" dirty="0" smtClean="0"/>
              <a:t> 설계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8472" y="1204250"/>
            <a:ext cx="5258802" cy="2847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7565" y="3618526"/>
            <a:ext cx="5242091" cy="28386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8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3</a:t>
            </a:r>
            <a:r>
              <a:rPr lang="en-US" altLang="ko-KR" dirty="0" smtClean="0"/>
              <a:t>D </a:t>
            </a:r>
            <a:r>
              <a:rPr lang="ko-KR" altLang="en-US" dirty="0" smtClean="0"/>
              <a:t>프린팅 및 가공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554799" y="4162918"/>
            <a:ext cx="270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875600" y="1324800"/>
            <a:ext cx="270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554800" y="1324800"/>
            <a:ext cx="270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872000" y="4162918"/>
            <a:ext cx="2700000" cy="198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오른쪽 화살표[R] 6"/>
          <p:cNvSpPr/>
          <p:nvPr/>
        </p:nvSpPr>
        <p:spPr>
          <a:xfrm>
            <a:off x="4739105" y="2196598"/>
            <a:ext cx="584868" cy="31750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아래쪽 화살표[D] 7"/>
          <p:cNvSpPr/>
          <p:nvPr/>
        </p:nvSpPr>
        <p:spPr>
          <a:xfrm>
            <a:off x="6904799" y="3525085"/>
            <a:ext cx="290753" cy="46789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왼쪽 화살표[L] 8"/>
          <p:cNvSpPr/>
          <p:nvPr/>
        </p:nvSpPr>
        <p:spPr>
          <a:xfrm>
            <a:off x="4739105" y="5152918"/>
            <a:ext cx="576512" cy="285522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147483647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000000000000000000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395</Words>
  <Application>Microsoft Macintosh PowerPoint</Application>
  <PresentationFormat>화면 슬라이드 쇼(4:3)</PresentationFormat>
  <Paragraphs>199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맑은 고딕</vt:lpstr>
      <vt:lpstr>문체부 제목 돋음체</vt:lpstr>
      <vt:lpstr>함초롬바탕</vt:lpstr>
      <vt:lpstr>Calibri</vt:lpstr>
      <vt:lpstr>Calibri Light</vt:lpstr>
      <vt:lpstr>Nanum Gothic</vt:lpstr>
      <vt:lpstr>Nanum Gothic ExtraBold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이호승</dc:creator>
  <cp:lastModifiedBy>이호승</cp:lastModifiedBy>
  <cp:revision>61</cp:revision>
  <dcterms:created xsi:type="dcterms:W3CDTF">2016-09-22T13:21:26Z</dcterms:created>
  <dcterms:modified xsi:type="dcterms:W3CDTF">2016-10-07T07:13:53Z</dcterms:modified>
</cp:coreProperties>
</file>